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4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00.xml" ContentType="application/vnd.openxmlformats-officedocument.presentationml.tags+xml"/>
  <Override PartName="/ppt/notesSlides/notesSlide54.xml" ContentType="application/vnd.openxmlformats-officedocument.presentationml.notesSlide+xml"/>
  <Override PartName="/ppt/tags/tag101.xml" ContentType="application/vnd.openxmlformats-officedocument.presentationml.tags+xml"/>
  <Override PartName="/ppt/notesSlides/notesSlide55.xml" ContentType="application/vnd.openxmlformats-officedocument.presentationml.notesSlide+xml"/>
  <Override PartName="/ppt/tags/tag102.xml" ContentType="application/vnd.openxmlformats-officedocument.presentationml.tags+xml"/>
  <Override PartName="/ppt/notesSlides/notesSlide56.xml" ContentType="application/vnd.openxmlformats-officedocument.presentationml.notesSlide+xml"/>
  <Override PartName="/ppt/tags/tag103.xml" ContentType="application/vnd.openxmlformats-officedocument.presentationml.tags+xml"/>
  <Override PartName="/ppt/notesSlides/notesSlide57.xml" ContentType="application/vnd.openxmlformats-officedocument.presentationml.notesSlide+xml"/>
  <Override PartName="/ppt/tags/tag104.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333" r:id="rId2"/>
    <p:sldId id="335" r:id="rId3"/>
    <p:sldId id="364" r:id="rId4"/>
    <p:sldId id="336" r:id="rId5"/>
    <p:sldId id="316" r:id="rId6"/>
    <p:sldId id="381" r:id="rId7"/>
    <p:sldId id="319" r:id="rId8"/>
    <p:sldId id="396" r:id="rId9"/>
    <p:sldId id="382" r:id="rId10"/>
    <p:sldId id="383" r:id="rId11"/>
    <p:sldId id="410" r:id="rId12"/>
    <p:sldId id="411" r:id="rId13"/>
    <p:sldId id="384" r:id="rId14"/>
    <p:sldId id="337" r:id="rId15"/>
    <p:sldId id="399" r:id="rId16"/>
    <p:sldId id="397" r:id="rId17"/>
    <p:sldId id="398" r:id="rId18"/>
    <p:sldId id="400" r:id="rId19"/>
    <p:sldId id="401" r:id="rId20"/>
    <p:sldId id="402" r:id="rId21"/>
    <p:sldId id="403" r:id="rId22"/>
    <p:sldId id="404" r:id="rId23"/>
    <p:sldId id="420" r:id="rId24"/>
    <p:sldId id="417" r:id="rId25"/>
    <p:sldId id="418" r:id="rId26"/>
    <p:sldId id="419" r:id="rId27"/>
    <p:sldId id="338" r:id="rId28"/>
    <p:sldId id="385" r:id="rId29"/>
    <p:sldId id="405" r:id="rId30"/>
    <p:sldId id="386" r:id="rId31"/>
    <p:sldId id="408" r:id="rId32"/>
    <p:sldId id="407" r:id="rId33"/>
    <p:sldId id="412" r:id="rId34"/>
    <p:sldId id="365" r:id="rId35"/>
    <p:sldId id="387" r:id="rId36"/>
    <p:sldId id="388" r:id="rId37"/>
    <p:sldId id="389" r:id="rId38"/>
    <p:sldId id="368" r:id="rId39"/>
    <p:sldId id="390" r:id="rId40"/>
    <p:sldId id="421" r:id="rId41"/>
    <p:sldId id="391" r:id="rId42"/>
    <p:sldId id="413" r:id="rId43"/>
    <p:sldId id="370" r:id="rId44"/>
    <p:sldId id="373" r:id="rId45"/>
    <p:sldId id="422" r:id="rId46"/>
    <p:sldId id="423" r:id="rId47"/>
    <p:sldId id="424" r:id="rId48"/>
    <p:sldId id="392" r:id="rId49"/>
    <p:sldId id="394" r:id="rId50"/>
    <p:sldId id="409" r:id="rId51"/>
    <p:sldId id="379" r:id="rId52"/>
    <p:sldId id="369" r:id="rId53"/>
    <p:sldId id="362" r:id="rId54"/>
    <p:sldId id="339" r:id="rId55"/>
    <p:sldId id="395" r:id="rId56"/>
    <p:sldId id="363" r:id="rId57"/>
    <p:sldId id="414" r:id="rId58"/>
    <p:sldId id="415" r:id="rId59"/>
    <p:sldId id="416"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376071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127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0355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7036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7380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510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6529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96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405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3715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66406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6269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1350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0901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2987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8224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81011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406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750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0525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8820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805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71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6115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8447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527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7322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6036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92854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96204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620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2850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0854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377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6323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6712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8192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2231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60889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53298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123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6948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95238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4042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100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56090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9580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16697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50229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6906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49313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5036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53345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68031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3852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1323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5940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661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0425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0.xml"/><Relationship Id="rId7"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3.xml"/><Relationship Id="rId7" Type="http://schemas.openxmlformats.org/officeDocument/2006/relationships/image" Target="../media/image4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9.xml"/><Relationship Id="rId7" Type="http://schemas.openxmlformats.org/officeDocument/2006/relationships/image" Target="../media/image4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72.xml"/><Relationship Id="rId7" Type="http://schemas.openxmlformats.org/officeDocument/2006/relationships/hyperlink" Target="../&#23454;&#29616;&#21450;&#27979;&#35797;&#38454;&#27573;/SE2020-G01-&#27979;&#35797;&#29992;&#20363;.doc"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48.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4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5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1.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5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png"/><Relationship Id="rId5" Type="http://schemas.openxmlformats.org/officeDocument/2006/relationships/notesSlide" Target="../notesSlides/notesSlide47.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5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93.xml"/><Relationship Id="rId7" Type="http://schemas.openxmlformats.org/officeDocument/2006/relationships/image" Target="../media/image54.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png"/><Relationship Id="rId5" Type="http://schemas.openxmlformats.org/officeDocument/2006/relationships/notesSlide" Target="../notesSlides/notesSlide49.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56.jpe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99.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a:fillRect/>
          </a:stretch>
        </p:blipFill>
        <p:spPr>
          <a:xfrm>
            <a:off x="6699250" y="1066799"/>
            <a:ext cx="5046133" cy="5359401"/>
          </a:xfrm>
          <a:prstGeom prst="rect">
            <a:avLst/>
          </a:prstGeom>
        </p:spPr>
      </p:pic>
      <p:graphicFrame>
        <p:nvGraphicFramePr>
          <p:cNvPr id="5" name="表格 4"/>
          <p:cNvGraphicFramePr>
            <a:graphicFrameLocks noGrp="1"/>
          </p:cNvGraphicFramePr>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charset="-122"/>
                        <a:ea typeface="等线" panose="02010600030101010101"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charset="-122"/>
                        <a:ea typeface="等线" panose="02010600030101010101"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a:fillRect/>
          </a:stretch>
        </p:blipFill>
        <p:spPr>
          <a:xfrm>
            <a:off x="3094936" y="1102218"/>
            <a:ext cx="6116798" cy="561580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a:fillRect/>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a:fillRect/>
          </a:stretch>
        </p:blipFill>
        <p:spPr>
          <a:xfrm>
            <a:off x="6478059" y="613916"/>
            <a:ext cx="5434126" cy="624408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6"/>
          <a:srcRect l="28681" t="16127" r="29791" b="9276"/>
          <a:stretch>
            <a:fillRect/>
          </a:stretch>
        </p:blipFill>
        <p:spPr>
          <a:xfrm>
            <a:off x="340131" y="1532466"/>
            <a:ext cx="5063067" cy="497840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a:fillRect/>
          </a:stretch>
        </p:blipFill>
        <p:spPr>
          <a:xfrm>
            <a:off x="118534" y="1387550"/>
            <a:ext cx="6724913" cy="528425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7"/>
          <a:srcRect l="33819" t="16762" r="30000" b="3695"/>
          <a:stretch>
            <a:fillRect/>
          </a:stretch>
        </p:blipFill>
        <p:spPr>
          <a:xfrm>
            <a:off x="3548537" y="940058"/>
            <a:ext cx="4826001" cy="580787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249546"/>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希望在具体的内容页面当中依旧可以看到最新的游戏资讯；</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界面交互再多些交互</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希望可以的话，就加入一个用户个人界面</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颜色色泽昏暗一些</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165697"/>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界面协调整洁</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数据可以清晰观看</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数据以各种各样的形式呈现出来</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可自由切换身份</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
        <p:nvSpPr>
          <p:cNvPr id="8" name="矩形 7"/>
          <p:cNvSpPr/>
          <p:nvPr/>
        </p:nvSpPr>
        <p:spPr>
          <a:xfrm>
            <a:off x="904198" y="2213352"/>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游戏显示列表的游戏模块太大了，希望有所调整</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游戏相关资讯最好做成实时显示的</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对于新闻模块希望有些轮播效果</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a:fillRect/>
          </a:stretch>
        </p:blipFill>
        <p:spPr>
          <a:xfrm>
            <a:off x="5655734" y="1227666"/>
            <a:ext cx="5037667" cy="5350934"/>
          </a:xfrm>
          <a:prstGeom prst="rect">
            <a:avLst/>
          </a:prstGeom>
        </p:spPr>
      </p:pic>
      <p:graphicFrame>
        <p:nvGraphicFramePr>
          <p:cNvPr id="7" name="表格 6"/>
          <p:cNvGraphicFramePr>
            <a:graphicFrameLocks noGrp="1"/>
          </p:cNvGraphicFramePr>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a:fillRect/>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578961491"/>
              </p:ext>
            </p:extLst>
          </p:nvPr>
        </p:nvGraphicFramePr>
        <p:xfrm>
          <a:off x="127000" y="1977671"/>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a:fillRect/>
          </a:stretch>
        </p:blipFill>
        <p:spPr>
          <a:xfrm>
            <a:off x="2567325" y="1168580"/>
            <a:ext cx="6129867" cy="542931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a:fillRect/>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lvl1pPr indent="2667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a:fillRect/>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a:fillRect/>
          </a:stretch>
        </p:blipFill>
        <p:spPr>
          <a:xfrm>
            <a:off x="5799665" y="1305145"/>
            <a:ext cx="6206067" cy="539326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48807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pic>
        <p:nvPicPr>
          <p:cNvPr id="2" name="图片 1"/>
          <p:cNvPicPr>
            <a:picLocks noChangeAspect="1"/>
          </p:cNvPicPr>
          <p:nvPr/>
        </p:nvPicPr>
        <p:blipFill rotWithShape="1">
          <a:blip r:embed="rId7"/>
          <a:srcRect l="32639" t="16889" r="28333" b="4799"/>
          <a:stretch/>
        </p:blipFill>
        <p:spPr>
          <a:xfrm>
            <a:off x="1024921" y="1135748"/>
            <a:ext cx="5047231" cy="5543793"/>
          </a:xfrm>
          <a:prstGeom prst="rect">
            <a:avLst/>
          </a:prstGeom>
        </p:spPr>
      </p:pic>
      <p:pic>
        <p:nvPicPr>
          <p:cNvPr id="4" name="图片 3"/>
          <p:cNvPicPr>
            <a:picLocks noChangeAspect="1"/>
          </p:cNvPicPr>
          <p:nvPr/>
        </p:nvPicPr>
        <p:blipFill rotWithShape="1">
          <a:blip r:embed="rId8"/>
          <a:srcRect l="31875" t="16899" r="30833" b="3441"/>
          <a:stretch/>
        </p:blipFill>
        <p:spPr>
          <a:xfrm>
            <a:off x="6562725" y="566057"/>
            <a:ext cx="5223933" cy="61083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内部代码走查</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a:fillRect/>
          </a:stretch>
        </p:blipFill>
        <p:spPr>
          <a:xfrm>
            <a:off x="2211725" y="1015999"/>
            <a:ext cx="5046134" cy="5444067"/>
          </a:xfrm>
          <a:prstGeom prst="rect">
            <a:avLst/>
          </a:prstGeom>
        </p:spPr>
      </p:pic>
      <p:pic>
        <p:nvPicPr>
          <p:cNvPr id="4" name="图片 3"/>
          <p:cNvPicPr>
            <a:picLocks noChangeAspect="1"/>
          </p:cNvPicPr>
          <p:nvPr/>
        </p:nvPicPr>
        <p:blipFill rotWithShape="1">
          <a:blip r:embed="rId8"/>
          <a:srcRect l="31250" t="18918" r="29931" b="11180"/>
          <a:stretch>
            <a:fillRect/>
          </a:stretch>
        </p:blipFill>
        <p:spPr>
          <a:xfrm>
            <a:off x="6402651" y="953863"/>
            <a:ext cx="5586149" cy="5506203"/>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2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测试用例</a:t>
            </a:r>
            <a:endParaRPr lang="zh-CN" altLang="en-US" sz="1200" dirty="0"/>
          </a:p>
        </p:txBody>
      </p:sp>
      <p:pic>
        <p:nvPicPr>
          <p:cNvPr id="5" name="图片 4"/>
          <p:cNvPicPr>
            <a:picLocks noChangeAspect="1"/>
          </p:cNvPicPr>
          <p:nvPr/>
        </p:nvPicPr>
        <p:blipFill rotWithShape="1">
          <a:blip r:embed="rId8"/>
          <a:srcRect l="29166" t="17523" r="30347" b="4583"/>
          <a:stretch>
            <a:fillRect/>
          </a:stretch>
        </p:blipFill>
        <p:spPr>
          <a:xfrm>
            <a:off x="2150168" y="953863"/>
            <a:ext cx="5417276" cy="5705330"/>
          </a:xfrm>
          <a:prstGeom prst="rect">
            <a:avLst/>
          </a:prstGeom>
        </p:spPr>
      </p:pic>
      <p:pic>
        <p:nvPicPr>
          <p:cNvPr id="8" name="图片 7"/>
          <p:cNvPicPr>
            <a:picLocks noChangeAspect="1"/>
          </p:cNvPicPr>
          <p:nvPr/>
        </p:nvPicPr>
        <p:blipFill rotWithShape="1">
          <a:blip r:embed="rId9"/>
          <a:srcRect l="29028" t="16255" r="29861" b="3822"/>
          <a:stretch>
            <a:fillRect/>
          </a:stretch>
        </p:blipFill>
        <p:spPr>
          <a:xfrm>
            <a:off x="6511538" y="785578"/>
            <a:ext cx="5513725" cy="5867647"/>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a:fillRect/>
          </a:stretch>
        </p:blipFill>
        <p:spPr>
          <a:xfrm>
            <a:off x="5960532" y="1100847"/>
            <a:ext cx="5012267" cy="528355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324331402"/>
              </p:ext>
            </p:extLst>
          </p:nvPr>
        </p:nvGraphicFramePr>
        <p:xfrm>
          <a:off x="599597" y="2260653"/>
          <a:ext cx="5897880" cy="2697226"/>
        </p:xfrm>
        <a:graphic>
          <a:graphicData uri="http://schemas.openxmlformats.org/drawingml/2006/table">
            <a:tbl>
              <a:tblPr>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增加内容并正式发布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18</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补充测试内容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7"/>
          <a:srcRect l="28820" t="27292" r="30000" b="3315"/>
          <a:stretch>
            <a:fillRect/>
          </a:stretch>
        </p:blipFill>
        <p:spPr>
          <a:xfrm>
            <a:off x="6417733" y="1100847"/>
            <a:ext cx="5667445" cy="5227810"/>
          </a:xfrm>
          <a:prstGeom prst="rect">
            <a:avLst/>
          </a:prstGeom>
        </p:spPr>
      </p:pic>
      <p:graphicFrame>
        <p:nvGraphicFramePr>
          <p:cNvPr id="2" name="表格 1"/>
          <p:cNvGraphicFramePr>
            <a:graphicFrameLocks noGrp="1"/>
          </p:cNvGraphicFramePr>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测试工具</a:t>
            </a:r>
            <a:endParaRPr lang="zh-CN" altLang="en-US" sz="1200" dirty="0"/>
          </a:p>
        </p:txBody>
      </p:sp>
      <p:pic>
        <p:nvPicPr>
          <p:cNvPr id="2" name="图片 1"/>
          <p:cNvPicPr>
            <a:picLocks noChangeAspect="1"/>
          </p:cNvPicPr>
          <p:nvPr/>
        </p:nvPicPr>
        <p:blipFill rotWithShape="1">
          <a:blip r:embed="rId7"/>
          <a:srcRect l="20694" t="20694" r="22500" b="3948"/>
          <a:stretch/>
        </p:blipFill>
        <p:spPr>
          <a:xfrm>
            <a:off x="3099858" y="1253247"/>
            <a:ext cx="6925734" cy="5029201"/>
          </a:xfrm>
          <a:prstGeom prst="rect">
            <a:avLst/>
          </a:prstGeom>
        </p:spPr>
      </p:pic>
    </p:spTree>
    <p:extLst>
      <p:ext uri="{BB962C8B-B14F-4D97-AF65-F5344CB8AC3E}">
        <p14:creationId xmlns:p14="http://schemas.microsoft.com/office/powerpoint/2010/main" val="1811003166"/>
      </p:ext>
    </p:extLst>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smtClean="0">
                <a:latin typeface="+mn-ea"/>
              </a:rPr>
              <a:t>登录模块</a:t>
            </a:r>
            <a:endParaRPr lang="zh-CN" altLang="en-US" sz="1200" dirty="0"/>
          </a:p>
        </p:txBody>
      </p:sp>
      <p:pic>
        <p:nvPicPr>
          <p:cNvPr id="4" name="图片 3"/>
          <p:cNvPicPr>
            <a:picLocks noChangeAspect="1"/>
          </p:cNvPicPr>
          <p:nvPr/>
        </p:nvPicPr>
        <p:blipFill rotWithShape="1">
          <a:blip r:embed="rId7"/>
          <a:srcRect l="20556" t="21329" r="23263" b="9531"/>
          <a:stretch/>
        </p:blipFill>
        <p:spPr>
          <a:xfrm>
            <a:off x="2887132" y="1550595"/>
            <a:ext cx="7281334" cy="4905225"/>
          </a:xfrm>
          <a:prstGeom prst="rect">
            <a:avLst/>
          </a:prstGeom>
        </p:spPr>
      </p:pic>
    </p:spTree>
    <p:extLst>
      <p:ext uri="{BB962C8B-B14F-4D97-AF65-F5344CB8AC3E}">
        <p14:creationId xmlns:p14="http://schemas.microsoft.com/office/powerpoint/2010/main" val="2807936203"/>
      </p:ext>
    </p:extLst>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86698" y="1207527"/>
            <a:ext cx="2516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调用开源数据：</a:t>
            </a:r>
            <a:endParaRPr lang="zh-CN" altLang="en-US" sz="1200" dirty="0"/>
          </a:p>
        </p:txBody>
      </p:sp>
      <p:pic>
        <p:nvPicPr>
          <p:cNvPr id="11" name="图片 10"/>
          <p:cNvPicPr/>
          <p:nvPr/>
        </p:nvPicPr>
        <p:blipFill>
          <a:blip r:embed="rId7"/>
          <a:stretch>
            <a:fillRect/>
          </a:stretch>
        </p:blipFill>
        <p:spPr>
          <a:xfrm>
            <a:off x="1844865" y="2051426"/>
            <a:ext cx="8704099" cy="4476962"/>
          </a:xfrm>
          <a:prstGeom prst="rect">
            <a:avLst/>
          </a:prstGeom>
        </p:spPr>
      </p:pic>
    </p:spTree>
    <p:extLst>
      <p:ext uri="{BB962C8B-B14F-4D97-AF65-F5344CB8AC3E}">
        <p14:creationId xmlns:p14="http://schemas.microsoft.com/office/powerpoint/2010/main" val="126904925"/>
      </p:ext>
    </p:extLst>
  </p:cSld>
  <p:clrMapOvr>
    <a:masterClrMapping/>
  </p:clrMapOvr>
  <p:transition spd="slow" advTm="3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48598"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pic>
        <p:nvPicPr>
          <p:cNvPr id="2" name="图片 1"/>
          <p:cNvPicPr>
            <a:picLocks noChangeAspect="1"/>
          </p:cNvPicPr>
          <p:nvPr/>
        </p:nvPicPr>
        <p:blipFill rotWithShape="1">
          <a:blip r:embed="rId7"/>
          <a:srcRect l="20694" t="16635" r="22639" b="10545"/>
          <a:stretch/>
        </p:blipFill>
        <p:spPr>
          <a:xfrm>
            <a:off x="2316940" y="1480347"/>
            <a:ext cx="7140327" cy="5022729"/>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pic>
        <p:nvPicPr>
          <p:cNvPr id="2" name="图片 1"/>
          <p:cNvPicPr>
            <a:picLocks noChangeAspect="1"/>
          </p:cNvPicPr>
          <p:nvPr/>
        </p:nvPicPr>
        <p:blipFill rotWithShape="1">
          <a:blip r:embed="rId7"/>
          <a:srcRect l="27292" t="20314" r="29861" b="3568"/>
          <a:stretch/>
        </p:blipFill>
        <p:spPr>
          <a:xfrm>
            <a:off x="751799" y="1629477"/>
            <a:ext cx="5223933" cy="5080001"/>
          </a:xfrm>
          <a:prstGeom prst="rect">
            <a:avLst/>
          </a:prstGeom>
        </p:spPr>
      </p:pic>
      <p:pic>
        <p:nvPicPr>
          <p:cNvPr id="4" name="图片 3"/>
          <p:cNvPicPr>
            <a:picLocks noChangeAspect="1"/>
          </p:cNvPicPr>
          <p:nvPr/>
        </p:nvPicPr>
        <p:blipFill rotWithShape="1">
          <a:blip r:embed="rId8"/>
          <a:srcRect l="27361" t="15366" r="26875" b="10038"/>
          <a:stretch/>
        </p:blipFill>
        <p:spPr>
          <a:xfrm>
            <a:off x="6214533" y="1629477"/>
            <a:ext cx="5579533" cy="4978401"/>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a:fillRect/>
          </a:stretch>
        </p:blipFill>
        <p:spPr>
          <a:xfrm>
            <a:off x="7511599" y="726829"/>
            <a:ext cx="4476235" cy="5885637"/>
          </a:xfrm>
          <a:prstGeom prst="rect">
            <a:avLst/>
          </a:prstGeom>
        </p:spPr>
      </p:pic>
      <p:graphicFrame>
        <p:nvGraphicFramePr>
          <p:cNvPr id="5" name="表格 4"/>
          <p:cNvGraphicFramePr>
            <a:graphicFrameLocks noGrp="1"/>
          </p:cNvGraphicFramePr>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用户亲自测试与反馈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a:fillRect/>
          </a:stretch>
        </p:blipFill>
        <p:spPr>
          <a:xfrm>
            <a:off x="4297679" y="1522796"/>
            <a:ext cx="4789637" cy="43040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a:fillRect/>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a:fillRect/>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cSld>
  <p:clrMapOvr>
    <a:masterClrMapping/>
  </p:clrMapOvr>
  <p:transition spd="slow" advTm="3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850906"/>
                <a:gridCol w="1850906"/>
                <a:gridCol w="1850906"/>
                <a:gridCol w="1850906"/>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5323205"/>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李磊：</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smtClean="0">
                <a:ea typeface="等线" panose="02010600030101010101" charset="-122"/>
                <a:cs typeface="Times New Roman" panose="02020603050405020304" pitchFamily="18" charset="0"/>
              </a:rPr>
              <a:t>       </a:t>
            </a:r>
            <a:r>
              <a:rPr altLang="zh-CN" sz="2000" dirty="0"/>
              <a:t>首先，我认为一个优秀的小组成员一同共事真的对项目的顺利进展起到非常重要作用。上一次软件项目基础课程的小组经历让我记忆犹新，而今年有幸碰上了一群不一样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 其次，在整个项目过程中，我们小组也遇到过不少波折，在项目在开始执行的时候就出现了交流问题，组员间的间隙十分严重，还有相关的计划安排都是每个阶段都被冲击导致推迟或失效，这一个个情况无疑对我们项目推进有巨大冲击，我们组内及时开始了团建及时调动组员积极性，并及时与杨枨老师取得联系更改了好几套方案，再通过我们小组成员合作编辑相关文案和代码来弥补相关空缺，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 组长对于相关数据的敏感性十分出色，对于我们小组的打分有绝对的定版权，而日常项目推进的过程中十分上心，能够在考研的压力下做好自己应该做的事情，属实不易，经常组织相关会议，根据相关的任务进度把控好小组进度和计划的协调，甘特图的更新也是可以把握在手中；另一位组员学弟也在课余压力巨大的情况，尽力抽出时间来协助我们解决相关数据问题，这些都是十分不容易的情况。</a:t>
            </a:r>
            <a:r>
              <a:rPr lang="zh-CN" altLang="zh-CN" sz="2000" dirty="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陈安：</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a:ea typeface="等线" panose="02010600030101010101" charset="-122"/>
                <a:cs typeface="Times New Roman" panose="02020603050405020304" pitchFamily="18" charset="0"/>
              </a:rPr>
              <a:t> </a:t>
            </a:r>
            <a:r>
              <a:rPr lang="en-US" altLang="zh-CN" sz="2000" dirty="0" smtClean="0">
                <a:ea typeface="等线" panose="02010600030101010101" charset="-122"/>
                <a:cs typeface="Times New Roman" panose="02020603050405020304" pitchFamily="18" charset="0"/>
              </a:rPr>
              <a:t>      </a:t>
            </a:r>
            <a:r>
              <a:rPr lang="zh-CN" altLang="en-US" sz="2000" dirty="0" smtClean="0">
                <a:ea typeface="等线" panose="02010600030101010101" charset="-122"/>
                <a:cs typeface="Times New Roman" panose="02020603050405020304" pitchFamily="18" charset="0"/>
              </a:rPr>
              <a:t>在</a:t>
            </a:r>
            <a:r>
              <a:rPr lang="zh-CN" altLang="en-US" sz="2000" dirty="0">
                <a:ea typeface="等线" panose="02010600030101010101"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a:fillRect/>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a:fillRect/>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a:fillRect/>
          </a:stretch>
        </p:blipFill>
        <p:spPr>
          <a:xfrm>
            <a:off x="130628" y="1895577"/>
            <a:ext cx="5251441" cy="318530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a:fillRect/>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a:fillRect/>
          </a:stretch>
        </p:blipFill>
        <p:spPr>
          <a:xfrm>
            <a:off x="5231416" y="4469929"/>
            <a:ext cx="6706584" cy="2029803"/>
          </a:xfrm>
          <a:prstGeom prst="rect">
            <a:avLst/>
          </a:prstGeom>
        </p:spPr>
      </p:pic>
      <p:graphicFrame>
        <p:nvGraphicFramePr>
          <p:cNvPr id="6" name="表格 5"/>
          <p:cNvGraphicFramePr>
            <a:graphicFrameLocks noGrp="1"/>
          </p:cNvGraphicFramePr>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charset="-122"/>
                        <a:ea typeface="等线" panose="02010600030101010101"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charset="-122"/>
                        <a:ea typeface="等线" panose="02010600030101010101"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charset="-122"/>
                        <a:ea typeface="等线" panose="02010600030101010101"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7.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2984</Words>
  <Application>Microsoft Office PowerPoint</Application>
  <PresentationFormat>宽屏</PresentationFormat>
  <Paragraphs>509</Paragraphs>
  <Slides>59</Slides>
  <Notes>58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59</vt:i4>
      </vt:variant>
    </vt:vector>
  </HeadingPairs>
  <TitlesOfParts>
    <vt:vector size="74"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228</cp:revision>
  <dcterms:created xsi:type="dcterms:W3CDTF">2019-03-25T13:14:00Z</dcterms:created>
  <dcterms:modified xsi:type="dcterms:W3CDTF">2021-01-19T09:14:05Z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